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5" r:id="rId4"/>
    <p:sldId id="266" r:id="rId5"/>
    <p:sldId id="259" r:id="rId6"/>
    <p:sldId id="257" r:id="rId7"/>
    <p:sldId id="261" r:id="rId8"/>
    <p:sldId id="262" r:id="rId9"/>
    <p:sldId id="267" r:id="rId10"/>
    <p:sldId id="264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hyperlink" Target="mailto:jennifer.houser@stockto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hyperlink" Target="https://stockton.edu/education/current-students/clinical-experience-semest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hyperlink" Target="https://nj.gov/education/license/sub/Applicant%20Procedures%20for%20Sub%20Credenti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19" y="1174229"/>
            <a:ext cx="10572000" cy="2971051"/>
          </a:xfrm>
        </p:spPr>
        <p:txBody>
          <a:bodyPr/>
          <a:lstStyle/>
          <a:p>
            <a:r>
              <a:rPr lang="en-US" dirty="0"/>
              <a:t>Fieldwork Precepting</a:t>
            </a:r>
            <a:br>
              <a:rPr lang="en-US" dirty="0"/>
            </a:br>
            <a:r>
              <a:rPr lang="en-US" dirty="0"/>
              <a:t>Clinical Experience (CX)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Spring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075" y="2577657"/>
            <a:ext cx="3288925" cy="4270813"/>
          </a:xfrm>
          <a:prstGeom prst="rect">
            <a:avLst/>
          </a:prstGeom>
        </p:spPr>
      </p:pic>
      <p:pic>
        <p:nvPicPr>
          <p:cNvPr id="6" name="Slide 1">
            <a:hlinkClick r:id="" action="ppaction://media"/>
            <a:extLst>
              <a:ext uri="{FF2B5EF4-FFF2-40B4-BE49-F238E27FC236}">
                <a16:creationId xmlns:a16="http://schemas.microsoft.com/office/drawing/2014/main" id="{4E52963A-9850-41F6-96E0-01F868B285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0279" y="519353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2"/>
    </mc:Choice>
    <mc:Fallback xmlns="">
      <p:transition spd="slow" advTm="12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about Fieldwork?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Contact Jennifer Houser at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jennifer.houser@stockton.edu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300" dirty="0"/>
              <a:t>When emailing me, please be sure to include your clinical placement information (</a:t>
            </a:r>
            <a:r>
              <a:rPr lang="en-US" sz="3300" dirty="0" err="1"/>
              <a:t>i.e</a:t>
            </a:r>
            <a:r>
              <a:rPr lang="en-US" sz="3300" dirty="0"/>
              <a:t> CX, CPI, mentor teacher name/email, etc.). This helps me to more quickly and effectively serve you. </a:t>
            </a:r>
            <a:r>
              <a:rPr lang="en-US" sz="3300" dirty="0">
                <a:sym typeface="Wingdings" panose="05000000000000000000" pitchFamily="2" charset="2"/>
              </a:rPr>
              <a:t></a:t>
            </a:r>
            <a:endParaRPr lang="en-US" sz="3300" dirty="0"/>
          </a:p>
        </p:txBody>
      </p:sp>
      <p:pic>
        <p:nvPicPr>
          <p:cNvPr id="4" name="Slide 10">
            <a:hlinkClick r:id="" action="ppaction://media"/>
            <a:extLst>
              <a:ext uri="{FF2B5EF4-FFF2-40B4-BE49-F238E27FC236}">
                <a16:creationId xmlns:a16="http://schemas.microsoft.com/office/drawing/2014/main" id="{501808A7-EC5F-4C04-AE73-071B9BBDC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2189" y="741749"/>
            <a:ext cx="771216" cy="7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0"/>
    </mc:Choice>
    <mc:Fallback xmlns="">
      <p:transition spd="slow" advTm="1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order to qualify for CX in Spring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964584" cy="411874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The following are due to SOE by October 1</a:t>
            </a:r>
            <a:r>
              <a:rPr lang="en-US" sz="3200" baseline="30000" dirty="0"/>
              <a:t>st</a:t>
            </a:r>
            <a:r>
              <a:rPr lang="en-US" sz="3200" dirty="0"/>
              <a:t>:</a:t>
            </a:r>
          </a:p>
          <a:p>
            <a:pPr lvl="1"/>
            <a:r>
              <a:rPr lang="en-US" sz="3000" dirty="0"/>
              <a:t>Praxis Core scores or equivalent due to for Fall start</a:t>
            </a:r>
          </a:p>
          <a:p>
            <a:pPr lvl="1"/>
            <a:r>
              <a:rPr lang="en-US" sz="3000" dirty="0"/>
              <a:t>Criminal Background Check (PDF only!)</a:t>
            </a:r>
          </a:p>
          <a:p>
            <a:pPr lvl="1"/>
            <a:r>
              <a:rPr lang="en-US" sz="3000" dirty="0"/>
              <a:t>TB test results (PDF only!)</a:t>
            </a:r>
          </a:p>
          <a:p>
            <a:pPr lvl="2"/>
            <a:r>
              <a:rPr lang="en-US" sz="2800" dirty="0"/>
              <a:t>If you are unable to submit these documents as a pdf, please bring them to me in SOE so that I may copy them.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434" y="2258719"/>
            <a:ext cx="3127519" cy="104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77" y="3665550"/>
            <a:ext cx="2370467" cy="1536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255" y="4383249"/>
            <a:ext cx="1856938" cy="2077876"/>
          </a:xfrm>
          <a:prstGeom prst="rect">
            <a:avLst/>
          </a:prstGeom>
        </p:spPr>
      </p:pic>
      <p:pic>
        <p:nvPicPr>
          <p:cNvPr id="7" name="Slide 2">
            <a:hlinkClick r:id="" action="ppaction://media"/>
            <a:extLst>
              <a:ext uri="{FF2B5EF4-FFF2-40B4-BE49-F238E27FC236}">
                <a16:creationId xmlns:a16="http://schemas.microsoft.com/office/drawing/2014/main" id="{5B552B8E-B25A-4F18-86BF-8037F75EB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7377" y="808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5"/>
    </mc:Choice>
    <mc:Fallback xmlns="">
      <p:transition spd="slow" advTm="42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FF15-3006-44BE-A607-990FE05B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Applying for Fieldwork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4A25-4E66-44E1-8C14-A42D46C3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49" y="1858303"/>
            <a:ext cx="10554574" cy="475222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link to the fieldwork application is available at: </a:t>
            </a:r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https://stockton.edu/education/current-students/clinical-experience-semester.html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. </a:t>
            </a:r>
          </a:p>
          <a:p>
            <a:r>
              <a:rPr lang="en-US" dirty="0"/>
              <a:t>The application is short and should only take 3 minutes to complete.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FIELDWORK APPLICATIONS HAVE NONNEGOTIABLE DEADLINES! </a:t>
            </a:r>
            <a:r>
              <a:rPr lang="en-US" dirty="0"/>
              <a:t>These deadlines are in place to ensure enough time to get you board approved and able to start your hours right away.</a:t>
            </a:r>
          </a:p>
          <a:p>
            <a:r>
              <a:rPr lang="en-US" dirty="0"/>
              <a:t>Fieldwork Application Deadlines are:</a:t>
            </a:r>
          </a:p>
          <a:p>
            <a:pPr lvl="1"/>
            <a:r>
              <a:rPr lang="en-US" dirty="0"/>
              <a:t>Spring CX: October 1</a:t>
            </a:r>
          </a:p>
          <a:p>
            <a:pPr lvl="1"/>
            <a:r>
              <a:rPr lang="en-US" dirty="0"/>
              <a:t>Summer CX and Summer CP1: Feb 1</a:t>
            </a:r>
          </a:p>
          <a:p>
            <a:pPr lvl="1"/>
            <a:r>
              <a:rPr lang="en-US" dirty="0"/>
              <a:t>Fall CX and Fall CP1: April 1</a:t>
            </a:r>
          </a:p>
          <a:p>
            <a:pPr lvl="2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2"/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***If you are taking Summer CX, remember to complete an application for Fall CP I during Spring Precepting!</a:t>
            </a:r>
          </a:p>
          <a:p>
            <a:pPr lvl="2"/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If you are taking Summer CP1, remember to complete an application for Fall CPII during Spring Precepting!</a:t>
            </a:r>
          </a:p>
        </p:txBody>
      </p:sp>
      <p:pic>
        <p:nvPicPr>
          <p:cNvPr id="5" name="Slide 3">
            <a:hlinkClick r:id="" action="ppaction://media"/>
            <a:extLst>
              <a:ext uri="{FF2B5EF4-FFF2-40B4-BE49-F238E27FC236}">
                <a16:creationId xmlns:a16="http://schemas.microsoft.com/office/drawing/2014/main" id="{017228A7-F1E5-409D-AE11-CC88363D7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2378" y="808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3C50-9D68-49B3-9366-0530D605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z="3600" dirty="0"/>
              <a:t>Completing Your CX Fieldwork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11D12-C676-4F0D-90CB-DE2706848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4"/>
            <a:ext cx="5189857" cy="772511"/>
          </a:xfrm>
        </p:spPr>
        <p:txBody>
          <a:bodyPr/>
          <a:lstStyle/>
          <a:p>
            <a:r>
              <a:rPr lang="en-US" dirty="0"/>
              <a:t>For Early Childhood and Elementary Candidates: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84913-D4F5-48BA-B708-2C7995A91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3195961"/>
            <a:ext cx="5189856" cy="2665090"/>
          </a:xfrm>
        </p:spPr>
        <p:txBody>
          <a:bodyPr>
            <a:normAutofit fontScale="92500"/>
          </a:bodyPr>
          <a:lstStyle/>
          <a:p>
            <a:r>
              <a:rPr lang="en-US" dirty="0"/>
              <a:t>P3 and K6 CX Placements will most likely be in Pleasantville School District in conjunction with your Literacy Development course</a:t>
            </a:r>
          </a:p>
          <a:p>
            <a:r>
              <a:rPr lang="en-US" dirty="0"/>
              <a:t>Districts require the following information: your telephone number, address, area(s) of certification, and preferred grade levels.</a:t>
            </a:r>
          </a:p>
          <a:p>
            <a:r>
              <a:rPr lang="en-US" dirty="0"/>
              <a:t>Please complete all entries and click submit.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47E5A-E144-41B8-BB36-7FB927718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For Secondary Candidates: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5D1AC-1A82-4BA3-BDC6-E5D30BDC2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3195961"/>
            <a:ext cx="5194583" cy="2665090"/>
          </a:xfrm>
        </p:spPr>
        <p:txBody>
          <a:bodyPr>
            <a:normAutofit fontScale="92500"/>
          </a:bodyPr>
          <a:lstStyle/>
          <a:p>
            <a:r>
              <a:rPr lang="en-US" dirty="0"/>
              <a:t>Secondary CX candidates are typically placed in either Pleasantville or Atlantic City schools.</a:t>
            </a:r>
          </a:p>
          <a:p>
            <a:r>
              <a:rPr lang="en-US" dirty="0"/>
              <a:t>Districts require the following information: your telephone number, address, subject area(s) of certification, and preferred grade levels.</a:t>
            </a:r>
          </a:p>
          <a:p>
            <a:r>
              <a:rPr lang="en-US" dirty="0"/>
              <a:t>Please complete all entries and click submit.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Slide 4">
            <a:hlinkClick r:id="" action="ppaction://media"/>
            <a:extLst>
              <a:ext uri="{FF2B5EF4-FFF2-40B4-BE49-F238E27FC236}">
                <a16:creationId xmlns:a16="http://schemas.microsoft.com/office/drawing/2014/main" id="{ED3AFA23-0905-431A-9F17-863114638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7749" y="841376"/>
            <a:ext cx="576262" cy="5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about your placement…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6" y="2420470"/>
            <a:ext cx="11552517" cy="3109622"/>
          </a:xfrm>
        </p:spPr>
        <p:txBody>
          <a:bodyPr anchor="t">
            <a:normAutofit/>
          </a:bodyPr>
          <a:lstStyle/>
          <a:p>
            <a:r>
              <a:rPr lang="en-US" sz="3200" dirty="0"/>
              <a:t>Spring- </a:t>
            </a:r>
            <a:r>
              <a:rPr lang="en-US" sz="3200" b="1" dirty="0">
                <a:solidFill>
                  <a:srgbClr val="FFFF00"/>
                </a:solidFill>
              </a:rPr>
              <a:t>The week you return to Stockton in January</a:t>
            </a:r>
          </a:p>
          <a:p>
            <a:r>
              <a:rPr lang="en-US" sz="3200" dirty="0"/>
              <a:t>Summer- </a:t>
            </a:r>
            <a:r>
              <a:rPr lang="en-US" sz="3200" b="1" dirty="0"/>
              <a:t>As soon as placements are processed by the school district</a:t>
            </a:r>
          </a:p>
          <a:p>
            <a:pPr marL="0" indent="0">
              <a:buNone/>
            </a:pP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919" y="4252938"/>
            <a:ext cx="3615764" cy="2410510"/>
          </a:xfrm>
          <a:prstGeom prst="rect">
            <a:avLst/>
          </a:prstGeom>
        </p:spPr>
      </p:pic>
      <p:pic>
        <p:nvPicPr>
          <p:cNvPr id="7" name="slide 5">
            <a:hlinkClick r:id="" action="ppaction://media"/>
            <a:extLst>
              <a:ext uri="{FF2B5EF4-FFF2-40B4-BE49-F238E27FC236}">
                <a16:creationId xmlns:a16="http://schemas.microsoft.com/office/drawing/2014/main" id="{4697E58C-556C-40E7-A24A-BE8BC082A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3476" y="718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39"/>
    </mc:Choice>
    <mc:Fallback xmlns="">
      <p:transition spd="slow" advTm="19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your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42" y="2026025"/>
            <a:ext cx="6832386" cy="449616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You may begin your hours after your first meeting with your professor.</a:t>
            </a:r>
          </a:p>
          <a:p>
            <a:r>
              <a:rPr lang="en-US" sz="3200" dirty="0"/>
              <a:t>You will organize your observation schedule in collaboration with your mentor teacher. Be Flexible – Be Available!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928" y="3020372"/>
            <a:ext cx="4771491" cy="250746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6679AB-0A1E-4FEF-BCA5-D42CCB607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3024" y="732006"/>
            <a:ext cx="685632" cy="6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73"/>
    </mc:Choice>
    <mc:Fallback xmlns="">
      <p:transition spd="slow" advTm="3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code: </a:t>
            </a:r>
            <a:br>
              <a:rPr lang="en-US" dirty="0"/>
            </a:br>
            <a:r>
              <a:rPr lang="en-US" dirty="0"/>
              <a:t>Professional Attire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018AB-A671-417D-A679-5C7CDCC42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968632" cy="3796819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An example dress code for faculty and fieldwork includes: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Collared Shirts and 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Blazers/Jackets/Sweaters when the weather dips below 70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Knee length or longer skirts and 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Think Conservative! No open toe shoes, cutout tops, short skirts, tank tops, spaghetti string straps, yoga pants, or crop tops.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Please make sure clothing is clean and wrinkle free.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03" y="1255286"/>
            <a:ext cx="5858511" cy="3796819"/>
          </a:xfrm>
          <a:prstGeom prst="rect">
            <a:avLst/>
          </a:prstGeom>
        </p:spPr>
      </p:pic>
      <p:pic>
        <p:nvPicPr>
          <p:cNvPr id="6" name="Slide 6">
            <a:hlinkClick r:id="" action="ppaction://media"/>
            <a:extLst>
              <a:ext uri="{FF2B5EF4-FFF2-40B4-BE49-F238E27FC236}">
                <a16:creationId xmlns:a16="http://schemas.microsoft.com/office/drawing/2014/main" id="{2E773B9D-BDA0-451F-9B37-A7C535625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9030" y="1435311"/>
            <a:ext cx="629173" cy="6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32"/>
    </mc:Choice>
    <mc:Fallback xmlns="">
      <p:transition spd="slow" advTm="43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ahead for Clinical Practice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3" y="2222287"/>
            <a:ext cx="11707905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must have passing Praxis II scores for entry into Clinical Practice II. For future planning this timeline would be:</a:t>
            </a:r>
          </a:p>
          <a:p>
            <a:r>
              <a:rPr lang="en-US" sz="3200" dirty="0"/>
              <a:t>If you plan the sequence:</a:t>
            </a:r>
          </a:p>
          <a:p>
            <a:pPr lvl="1"/>
            <a:r>
              <a:rPr lang="en-US" sz="1800" dirty="0"/>
              <a:t>Spring 2022 CX- Fall 2022 CPI- Spring 2023 CPII: You have until </a:t>
            </a:r>
            <a:r>
              <a:rPr lang="en-US" sz="1800" b="1" dirty="0"/>
              <a:t>Oct 1, 2022</a:t>
            </a:r>
            <a:r>
              <a:rPr lang="en-US" sz="1800" dirty="0"/>
              <a:t> to submit all passing Praxis II scores.</a:t>
            </a:r>
          </a:p>
          <a:p>
            <a:pPr lvl="1"/>
            <a:r>
              <a:rPr lang="en-US" sz="1800" dirty="0"/>
              <a:t>Spring 2022 CX - Summer 2022 CP1- Fall 2022 CPII-You have until </a:t>
            </a:r>
            <a:r>
              <a:rPr lang="en-US" sz="1800" b="1" dirty="0"/>
              <a:t>Feb 1, 2022</a:t>
            </a:r>
            <a:r>
              <a:rPr lang="en-US" sz="1800" dirty="0"/>
              <a:t> to submit all passing Praxis II scores.</a:t>
            </a:r>
          </a:p>
          <a:p>
            <a:pPr lvl="1"/>
            <a:r>
              <a:rPr lang="en-US" sz="1800" dirty="0"/>
              <a:t>Advice- prepare now and take as soon as possible.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22" y="5796577"/>
            <a:ext cx="2856376" cy="958515"/>
          </a:xfrm>
          <a:prstGeom prst="rect">
            <a:avLst/>
          </a:prstGeom>
        </p:spPr>
      </p:pic>
      <p:pic>
        <p:nvPicPr>
          <p:cNvPr id="4" name="Slide 8">
            <a:hlinkClick r:id="" action="ppaction://media"/>
            <a:extLst>
              <a:ext uri="{FF2B5EF4-FFF2-40B4-BE49-F238E27FC236}">
                <a16:creationId xmlns:a16="http://schemas.microsoft.com/office/drawing/2014/main" id="{D25B822D-317E-4C23-A14C-6272B2831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6756" y="808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71"/>
    </mc:Choice>
    <mc:Fallback xmlns="">
      <p:transition spd="slow" advTm="55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216-F3D4-4FF2-9706-F163117C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considered substitute teaching?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D46A-2E04-4A6D-8C05-61B5E779D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Substitutes are in HIGH demand and schools are paying great rates</a:t>
            </a:r>
          </a:p>
          <a:p>
            <a:r>
              <a:rPr lang="en-US" dirty="0"/>
              <a:t>Earn professional experience</a:t>
            </a:r>
          </a:p>
          <a:p>
            <a:r>
              <a:rPr lang="en-US" dirty="0"/>
              <a:t>Explore all the grade levels and subject areas – you may be surprised!</a:t>
            </a:r>
          </a:p>
          <a:p>
            <a:r>
              <a:rPr lang="en-US" dirty="0"/>
              <a:t>Get a feel for the variety of school cultures out there and where you may want to land your first teaching position!</a:t>
            </a:r>
          </a:p>
          <a:p>
            <a:r>
              <a:rPr lang="en-US" dirty="0"/>
              <a:t>Click the link for more instructions on becoming sub certified: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https://nj.gov/education/license/sub/Applicant%20Procedures%20for%20Sub%20Credential.pdf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Slide 9">
            <a:hlinkClick r:id="" action="ppaction://media"/>
            <a:extLst>
              <a:ext uri="{FF2B5EF4-FFF2-40B4-BE49-F238E27FC236}">
                <a16:creationId xmlns:a16="http://schemas.microsoft.com/office/drawing/2014/main" id="{D2DCC02F-3E90-4E2C-BB11-99DC4A42E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1998" y="809145"/>
            <a:ext cx="673878" cy="6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1023</TotalTime>
  <Words>693</Words>
  <Application>Microsoft Office PowerPoint</Application>
  <PresentationFormat>Widescreen</PresentationFormat>
  <Paragraphs>58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2</vt:lpstr>
      <vt:lpstr>Quotable</vt:lpstr>
      <vt:lpstr>Fieldwork Precepting Clinical Experience (CX)</vt:lpstr>
      <vt:lpstr>In order to qualify for CX in Spring</vt:lpstr>
      <vt:lpstr> Applying for Fieldwork</vt:lpstr>
      <vt:lpstr>Completing Your CX Fieldwork Application</vt:lpstr>
      <vt:lpstr>Notification about your placement…</vt:lpstr>
      <vt:lpstr>Starting your hours</vt:lpstr>
      <vt:lpstr>Dress code:  Professional Attire</vt:lpstr>
      <vt:lpstr>Planning ahead for Clinical Practice II</vt:lpstr>
      <vt:lpstr>Have you considered substitute teaching?</vt:lpstr>
      <vt:lpstr>Questions about Fieldwork?</vt:lpstr>
    </vt:vector>
  </TitlesOfParts>
  <Company>Stockton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Fieldwork Precepting Clinical Experience</dc:title>
  <dc:creator>DelColle, Jeanne M</dc:creator>
  <cp:lastModifiedBy>Tompkins, Karen</cp:lastModifiedBy>
  <cp:revision>62</cp:revision>
  <dcterms:created xsi:type="dcterms:W3CDTF">2020-03-23T19:13:01Z</dcterms:created>
  <dcterms:modified xsi:type="dcterms:W3CDTF">2021-09-20T20:47:13Z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6FE66763-D0A1-4451-A423-B04EE966D54C</vt:lpwstr>
  </property>
  <property fmtid="{D5CDD505-2E9C-101B-9397-08002B2CF9AE}" pid="3" name="ArticulatePath">
    <vt:lpwstr>CX Fieldwork Precepting- Spring</vt:lpwstr>
  </property>
</Properties>
</file>